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1"/>
  </p:notesMasterIdLst>
  <p:sldIdLst>
    <p:sldId id="261" r:id="rId2"/>
    <p:sldId id="260" r:id="rId3"/>
    <p:sldId id="324" r:id="rId4"/>
    <p:sldId id="325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32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4" r:id="rId36"/>
    <p:sldId id="295" r:id="rId37"/>
    <p:sldId id="297" r:id="rId38"/>
    <p:sldId id="298" r:id="rId39"/>
    <p:sldId id="296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11" r:id="rId50"/>
    <p:sldId id="312" r:id="rId51"/>
    <p:sldId id="313" r:id="rId52"/>
    <p:sldId id="314" r:id="rId53"/>
    <p:sldId id="317" r:id="rId54"/>
    <p:sldId id="318" r:id="rId55"/>
    <p:sldId id="319" r:id="rId56"/>
    <p:sldId id="293" r:id="rId57"/>
    <p:sldId id="321" r:id="rId58"/>
    <p:sldId id="322" r:id="rId59"/>
    <p:sldId id="32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2D40"/>
    <a:srgbClr val="878787"/>
    <a:srgbClr val="00B1D0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3"/>
    <p:restoredTop sz="94647"/>
  </p:normalViewPr>
  <p:slideViewPr>
    <p:cSldViewPr snapToGrid="0" snapToObjects="1">
      <p:cViewPr varScale="1">
        <p:scale>
          <a:sx n="107" d="100"/>
          <a:sy n="107" d="100"/>
        </p:scale>
        <p:origin x="-9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05FD-81DA-B44D-8D1A-A3094378FC9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ACAA-2B47-324D-9EF7-369BB2A8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Thanks to Wes Osborne at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Central Library Consortium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answer my questions about this.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weeklynew2.py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 SQL file is in </a:t>
            </a:r>
            <a:r>
              <a:rPr lang="en-US" dirty="0" err="1" smtClean="0"/>
              <a:t>WeeklyNewItemsRev.sql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See weeklynew3.py for</a:t>
            </a:r>
            <a:r>
              <a:rPr lang="en-US" baseline="0" dirty="0" smtClean="0"/>
              <a:t> how to reference an external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file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See weeklynew3ALT.py to see what an inline SQL example could look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weeklynew4.py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weeklynew5.py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weeklynew6.py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weeklynew7.py and weeklynew8.py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('Hello</a:t>
            </a:r>
            <a:r>
              <a:rPr lang="en-US" baseline="0" dirty="0" smtClean="0"/>
              <a:t> World!')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1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weeklynew9.py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weeklynew.bat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hello.py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79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weeklynew9ALT.py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weeklynew1.py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</a:rPr>
              <a:t>http://www.pythonforbeginners.com/basics/python-docstrings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4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1944" y="1365589"/>
            <a:ext cx="10515600" cy="562168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685" y="1969007"/>
            <a:ext cx="6586538" cy="37396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Sub-Title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11418888" cy="4536849"/>
          </a:xfrm>
        </p:spPr>
        <p:txBody>
          <a:bodyPr>
            <a:normAutofit/>
          </a:bodyPr>
          <a:lstStyle>
            <a:lvl1pPr marL="342900" indent="-342900">
              <a:buClr>
                <a:srgbClr val="012D40"/>
              </a:buClr>
              <a:buFont typeface="Wingdings" charset="2"/>
              <a:buChar char="§"/>
              <a:defRPr sz="24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>
              <a:buClr>
                <a:srgbClr val="878787"/>
              </a:buClr>
              <a:buFont typeface="LucidaGrande" charset="0"/>
              <a:buChar char="◆"/>
              <a:defRPr sz="20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>
              <a:buClr>
                <a:srgbClr val="012D40"/>
              </a:buClr>
              <a:buFont typeface="Wingdings" charset="2"/>
              <a:buChar char="§"/>
              <a:defRPr sz="18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>
              <a:buClr>
                <a:srgbClr val="878787"/>
              </a:buClr>
              <a:buFont typeface="LucidaGrande" charset="0"/>
              <a:buChar char="◆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>
              <a:buClr>
                <a:srgbClr val="012D40"/>
              </a:buClr>
              <a:buFont typeface="Wingdings" charset="2"/>
              <a:buChar char="§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5" y="502166"/>
            <a:ext cx="10515600" cy="6802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3784"/>
            <a:ext cx="10515600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B1D0"/>
          </a:solidFill>
          <a:latin typeface="Futura Medium" charset="0"/>
          <a:ea typeface="Futura Medium" charset="0"/>
          <a:cs typeface="Futura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2D40"/>
        </a:buClr>
        <a:buFont typeface="Wingdings" charset="2"/>
        <a:buChar char="§"/>
        <a:defRPr sz="24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8787"/>
        </a:buClr>
        <a:buFont typeface="LucidaGrande" charset="0"/>
        <a:buChar char="◆"/>
        <a:defRPr sz="20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2D40"/>
        </a:buClr>
        <a:buFont typeface="Wingdings" charset="2"/>
        <a:buChar char="§"/>
        <a:defRPr sz="18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◆"/>
        <a:defRPr sz="16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2D40"/>
        </a:buClr>
        <a:buFont typeface="Wingdings" charset="2"/>
        <a:buChar char="§"/>
        <a:defRPr sz="16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44" y="959561"/>
            <a:ext cx="10515600" cy="14874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Automating </a:t>
            </a:r>
            <a:r>
              <a:rPr lang="en-US" sz="4800" dirty="0"/>
              <a:t>Reports </a:t>
            </a:r>
            <a:br>
              <a:rPr lang="en-US" sz="4800" dirty="0"/>
            </a:br>
            <a:r>
              <a:rPr lang="en-US" sz="4800" dirty="0"/>
              <a:t>with Python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2685" y="3538178"/>
            <a:ext cx="6586538" cy="33367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Gem Stone-Logan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gemstonelogan@gmail.com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Technology Librarian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Mountain View Public Library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Mountain View, CA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Python: </a:t>
            </a:r>
            <a:r>
              <a:rPr lang="en-US" dirty="0" smtClean="0"/>
              <a:t>Anaconda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https</a:t>
            </a:r>
            <a:r>
              <a:rPr lang="en-US" dirty="0">
                <a:solidFill>
                  <a:srgbClr val="002060"/>
                </a:solidFill>
              </a:rPr>
              <a:t>://www.anaconda.com/download/</a:t>
            </a:r>
          </a:p>
        </p:txBody>
      </p:sp>
      <p:pic>
        <p:nvPicPr>
          <p:cNvPr id="5" name="Content Placeholder 3" descr="Download options include Python 3.6 vs 2.7 and 64-Bit vs 32-Bit versions." title="Download Python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09" y="2609645"/>
            <a:ext cx="8459381" cy="29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Python: </a:t>
            </a:r>
            <a:r>
              <a:rPr lang="en-US" dirty="0" smtClean="0"/>
              <a:t>Anaconda</a:t>
            </a:r>
            <a:endParaRPr lang="en-US" dirty="0"/>
          </a:p>
        </p:txBody>
      </p:sp>
      <p:pic>
        <p:nvPicPr>
          <p:cNvPr id="6" name="Picture 5" descr="Choose &quot;Just Me&quot; if you don't have administrative privileges." title="Select installation Ty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1" y="1580892"/>
            <a:ext cx="481079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Python: </a:t>
            </a:r>
            <a:r>
              <a:rPr lang="en-US" dirty="0" smtClean="0"/>
              <a:t>Anaconda</a:t>
            </a:r>
            <a:endParaRPr lang="en-US" dirty="0"/>
          </a:p>
        </p:txBody>
      </p:sp>
      <p:pic>
        <p:nvPicPr>
          <p:cNvPr id="4" name="Picture 3" descr="The Destination Folder must be a location you have permission to alter." title="Choose Install Lo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1" y="1580892"/>
            <a:ext cx="481079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Python: </a:t>
            </a:r>
            <a:r>
              <a:rPr lang="en-US" dirty="0" smtClean="0"/>
              <a:t>Anaconda</a:t>
            </a:r>
            <a:endParaRPr lang="en-US" dirty="0"/>
          </a:p>
        </p:txBody>
      </p:sp>
      <p:pic>
        <p:nvPicPr>
          <p:cNvPr id="5" name="Picture 4" descr="Place a checkmark &quot;Add Anaconda to my Path environment variable&quot; (even though the installation says it's not recommended)." title="Advanced Installation Op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1" y="1580892"/>
            <a:ext cx="481079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IPython</a:t>
            </a:r>
            <a:r>
              <a:rPr lang="en-US" dirty="0">
                <a:solidFill>
                  <a:srgbClr val="002060"/>
                </a:solidFill>
              </a:rPr>
              <a:t> – comes with Anaconda</a:t>
            </a:r>
          </a:p>
          <a:p>
            <a:r>
              <a:rPr lang="en-US" dirty="0">
                <a:solidFill>
                  <a:srgbClr val="002060"/>
                </a:solidFill>
              </a:rPr>
              <a:t>Great for </a:t>
            </a:r>
            <a:r>
              <a:rPr lang="en-US" dirty="0" smtClean="0">
                <a:solidFill>
                  <a:srgbClr val="002060"/>
                </a:solidFill>
              </a:rPr>
              <a:t>practicing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This is NOT the Windows Command Prompt. </a:t>
            </a:r>
            <a:r>
              <a:rPr lang="en-US" dirty="0" smtClean="0">
                <a:solidFill>
                  <a:srgbClr val="002060"/>
                </a:solidFill>
              </a:rPr>
              <a:t>Python commands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will not work on the Windows Command Prompt.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Shell</a:t>
            </a:r>
          </a:p>
        </p:txBody>
      </p:sp>
      <p:pic>
        <p:nvPicPr>
          <p:cNvPr id="1027" name="Picture 3" descr="The last line on the IPython window will probably show something like&#10;In [1]:" title="IPython 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6" y="2268469"/>
            <a:ext cx="9644592" cy="24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Notepad</a:t>
            </a:r>
          </a:p>
          <a:p>
            <a:r>
              <a:rPr lang="en-US" dirty="0">
                <a:solidFill>
                  <a:srgbClr val="002060"/>
                </a:solidFill>
              </a:rPr>
              <a:t>Any Windows computer will have </a:t>
            </a:r>
            <a:r>
              <a:rPr lang="en-US" dirty="0" smtClean="0">
                <a:solidFill>
                  <a:srgbClr val="002060"/>
                </a:solidFill>
              </a:rPr>
              <a:t>this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Simple </a:t>
            </a:r>
            <a:r>
              <a:rPr lang="en-US" dirty="0">
                <a:solidFill>
                  <a:srgbClr val="002060"/>
                </a:solidFill>
              </a:rPr>
              <a:t>– probably too </a:t>
            </a:r>
            <a:r>
              <a:rPr lang="en-US" dirty="0" smtClean="0">
                <a:solidFill>
                  <a:srgbClr val="002060"/>
                </a:solidFill>
              </a:rPr>
              <a:t>simple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Notepad</a:t>
            </a:r>
            <a:r>
              <a:rPr lang="en-US" b="1" dirty="0" smtClean="0">
                <a:solidFill>
                  <a:srgbClr val="002060"/>
                </a:solidFill>
              </a:rPr>
              <a:t>++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Syntax </a:t>
            </a:r>
            <a:r>
              <a:rPr lang="en-US" dirty="0">
                <a:solidFill>
                  <a:srgbClr val="002060"/>
                </a:solidFill>
              </a:rPr>
              <a:t>highlighting, substantial improvement over </a:t>
            </a:r>
            <a:r>
              <a:rPr lang="en-US" dirty="0" smtClean="0">
                <a:solidFill>
                  <a:srgbClr val="002060"/>
                </a:solidFill>
              </a:rPr>
              <a:t>Notepad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Geany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Easy </a:t>
            </a:r>
            <a:r>
              <a:rPr lang="en-US" dirty="0">
                <a:solidFill>
                  <a:srgbClr val="002060"/>
                </a:solidFill>
              </a:rPr>
              <a:t>to run Python straight from the </a:t>
            </a:r>
            <a:r>
              <a:rPr lang="en-US" dirty="0" smtClean="0">
                <a:solidFill>
                  <a:srgbClr val="002060"/>
                </a:solidFill>
              </a:rPr>
              <a:t>editor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2060"/>
                </a:solidFill>
              </a:rPr>
              <a:t>gVim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Not a good beginning </a:t>
            </a:r>
            <a:r>
              <a:rPr lang="en-US" dirty="0" smtClean="0">
                <a:solidFill>
                  <a:srgbClr val="002060"/>
                </a:solidFill>
              </a:rPr>
              <a:t>editor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Editors: Any Plain Text Editor</a:t>
            </a:r>
          </a:p>
        </p:txBody>
      </p:sp>
    </p:spTree>
    <p:extLst>
      <p:ext uri="{BB962C8B-B14F-4D97-AF65-F5344CB8AC3E}">
        <p14:creationId xmlns:p14="http://schemas.microsoft.com/office/powerpoint/2010/main" val="147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Open up a Windows Command Prompt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Browse to where your script is located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Run the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If Python was added to your path, type: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python [program name]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Futura Medium"/>
                <a:cs typeface="Courier New" panose="02070309020205020404" pitchFamily="49" charset="0"/>
              </a:rPr>
              <a:t>If Python was not added to your path, you'll need to include the full path to Python and then include your program's name.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a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Usually the “shebang” is the first line in a Python </a:t>
            </a:r>
            <a:r>
              <a:rPr lang="en-US" dirty="0" smtClean="0">
                <a:solidFill>
                  <a:srgbClr val="002060"/>
                </a:solidFill>
              </a:rPr>
              <a:t>Script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Example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#!/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/bin/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env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python3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Provides </a:t>
            </a:r>
            <a:r>
              <a:rPr lang="en-US" dirty="0">
                <a:solidFill>
                  <a:srgbClr val="002060"/>
                </a:solidFill>
              </a:rPr>
              <a:t>the reader a hint as to what this file </a:t>
            </a:r>
            <a:r>
              <a:rPr lang="en-US" dirty="0" smtClean="0">
                <a:solidFill>
                  <a:srgbClr val="002060"/>
                </a:solidFill>
              </a:rPr>
              <a:t>is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It's </a:t>
            </a:r>
            <a:r>
              <a:rPr lang="en-US" dirty="0">
                <a:solidFill>
                  <a:srgbClr val="002060"/>
                </a:solidFill>
              </a:rPr>
              <a:t>not necessary in Windows but is good practice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Shebang Line</a:t>
            </a:r>
          </a:p>
        </p:txBody>
      </p:sp>
    </p:spTree>
    <p:extLst>
      <p:ext uri="{BB962C8B-B14F-4D97-AF65-F5344CB8AC3E}">
        <p14:creationId xmlns:p14="http://schemas.microsoft.com/office/powerpoint/2010/main" val="2502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Explains what the script or function does</a:t>
            </a:r>
          </a:p>
          <a:p>
            <a:r>
              <a:rPr lang="en-US" dirty="0">
                <a:solidFill>
                  <a:srgbClr val="002060"/>
                </a:solidFill>
              </a:rPr>
              <a:t>Starts and ends with 3 double quotes: “””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</a:t>
            </a:r>
            <a:r>
              <a:rPr lang="en-US" dirty="0" err="1"/>
              <a:t>Docstring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Each comment line starts with a 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#</a:t>
            </a:r>
          </a:p>
          <a:p>
            <a:r>
              <a:rPr lang="en-US" dirty="0">
                <a:solidFill>
                  <a:srgbClr val="002060"/>
                </a:solidFill>
              </a:rPr>
              <a:t>Use comments to explain what your program is doing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Comments</a:t>
            </a:r>
          </a:p>
        </p:txBody>
      </p:sp>
    </p:spTree>
    <p:extLst>
      <p:ext uri="{BB962C8B-B14F-4D97-AF65-F5344CB8AC3E}">
        <p14:creationId xmlns:p14="http://schemas.microsoft.com/office/powerpoint/2010/main" val="19713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Installing </a:t>
            </a:r>
            <a:r>
              <a:rPr lang="en-US" dirty="0" smtClean="0">
                <a:solidFill>
                  <a:srgbClr val="002060"/>
                </a:solidFill>
              </a:rPr>
              <a:t>Python on Windows as a regular user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Basic Requirements</a:t>
            </a:r>
          </a:p>
          <a:p>
            <a:r>
              <a:rPr lang="en-US" dirty="0">
                <a:solidFill>
                  <a:srgbClr val="002060"/>
                </a:solidFill>
              </a:rPr>
              <a:t>Use SQL with Python</a:t>
            </a:r>
          </a:p>
          <a:p>
            <a:r>
              <a:rPr lang="en-US" dirty="0">
                <a:solidFill>
                  <a:srgbClr val="002060"/>
                </a:solidFill>
              </a:rPr>
              <a:t>Create an Excel spreadsheet</a:t>
            </a:r>
          </a:p>
          <a:p>
            <a:r>
              <a:rPr lang="en-US" dirty="0">
                <a:solidFill>
                  <a:srgbClr val="002060"/>
                </a:solidFill>
              </a:rPr>
              <a:t>Email the report</a:t>
            </a:r>
          </a:p>
          <a:p>
            <a:r>
              <a:rPr lang="en-US" dirty="0">
                <a:solidFill>
                  <a:srgbClr val="002060"/>
                </a:solidFill>
              </a:rPr>
              <a:t>Automate with Task Scheduler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NOTE: This script connects to a PostgreSQL database. However, the general concept should be the same for most other </a:t>
            </a:r>
            <a:r>
              <a:rPr lang="en-US" dirty="0" smtClean="0">
                <a:solidFill>
                  <a:srgbClr val="002060"/>
                </a:solidFill>
              </a:rPr>
              <a:t>databases.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Automating Reports with Python: </a:t>
            </a:r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Packages</a:t>
            </a:r>
          </a:p>
        </p:txBody>
      </p:sp>
    </p:spTree>
    <p:extLst>
      <p:ext uri="{BB962C8B-B14F-4D97-AF65-F5344CB8AC3E}">
        <p14:creationId xmlns:p14="http://schemas.microsoft.com/office/powerpoint/2010/main" val="3269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C:\Users\gemst\Documents\IUG2017\WeeklyNew3_5Pres&gt;python weeklynew1.py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Traceback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File "weeklynew1.py", line 10, in &lt;module&gt;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import psycopg2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ImportError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No module named 'psycopg2'</a:t>
            </a: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</a:t>
            </a:r>
            <a:r>
              <a:rPr lang="en-US" dirty="0" smtClean="0"/>
              <a:t>Missing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pip install psycopg2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python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-m pip install psycopg2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(https</a:t>
            </a:r>
            <a:r>
              <a:rPr lang="en-US" dirty="0">
                <a:solidFill>
                  <a:srgbClr val="002060"/>
                </a:solidFill>
              </a:rPr>
              <a:t>://docs.python.org/3/installing/)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OR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conda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search psycopg2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conda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install psycopg2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(https://conda.io/docs/user-guide/tasks/manage-pkgs.html)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Packages</a:t>
            </a:r>
          </a:p>
        </p:txBody>
      </p:sp>
    </p:spTree>
    <p:extLst>
      <p:ext uri="{BB962C8B-B14F-4D97-AF65-F5344CB8AC3E}">
        <p14:creationId xmlns:p14="http://schemas.microsoft.com/office/powerpoint/2010/main" val="13601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Collecting psycopg2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Downloading psycopg2-2.7.1-cp35-cp35m-win_amd64.whl (939kB)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100% |################################| 942kB 884kB/s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Installing collected packages: psycopg2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Successfully installed psycopg2-2.7.1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Packages</a:t>
            </a:r>
          </a:p>
        </p:txBody>
      </p:sp>
    </p:spTree>
    <p:extLst>
      <p:ext uri="{BB962C8B-B14F-4D97-AF65-F5344CB8AC3E}">
        <p14:creationId xmlns:p14="http://schemas.microsoft.com/office/powerpoint/2010/main" val="8322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Polaris: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If you are turnkey or software only, you probably have access to SQL Server.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Many hosted libraries do not.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Assuming you have access, try using the </a:t>
            </a:r>
            <a:r>
              <a:rPr lang="en-US" dirty="0" err="1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pymssql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module. 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To install, use the same syntax as for psycopg2.  For example: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pip install 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pymssql</a:t>
            </a:r>
            <a:endParaRPr lang="en-US" b="1" dirty="0" smtClean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(http://www.pymssql.org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/)</a:t>
            </a:r>
            <a:endParaRPr lang="en-US" dirty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SQL </a:t>
            </a:r>
            <a:r>
              <a:rPr lang="en-US" dirty="0" smtClean="0"/>
              <a:t>Server (Polaris people)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conn = psycopg2.connect(“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dbname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='[database name]', 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 	user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='[database user]', host='[host]', 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port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='[port]',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sslmode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'require')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Connecting to </a:t>
            </a:r>
            <a:r>
              <a:rPr lang="en-US" dirty="0" err="1" smtClean="0"/>
              <a:t>PostegrSQL</a:t>
            </a:r>
            <a:r>
              <a:rPr lang="en-US" dirty="0" smtClean="0"/>
              <a:t> (back to Sierra)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Open a database session: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cursor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conn.cursor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Querying </a:t>
            </a:r>
            <a:r>
              <a:rPr lang="en-US" dirty="0">
                <a:solidFill>
                  <a:srgbClr val="002060"/>
                </a:solidFill>
              </a:rPr>
              <a:t>the database: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cursor.execute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(open('[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sql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file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]','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r'.read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cursor.execute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('[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sql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statement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]')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cursor.execute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([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varible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with 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sql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])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SQL</a:t>
            </a:r>
          </a:p>
        </p:txBody>
      </p:sp>
    </p:spTree>
    <p:extLst>
      <p:ext uri="{BB962C8B-B14F-4D97-AF65-F5344CB8AC3E}">
        <p14:creationId xmlns:p14="http://schemas.microsoft.com/office/powerpoint/2010/main" val="31490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Storing the SQL results for use later: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rows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cursor.fetchall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Print, just to prove something happened: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print (rows)*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Closing the session: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conn.close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* See the Printing Unicode slide at the end of this presentation.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SQL</a:t>
            </a:r>
          </a:p>
        </p:txBody>
      </p:sp>
    </p:spTree>
    <p:extLst>
      <p:ext uri="{BB962C8B-B14F-4D97-AF65-F5344CB8AC3E}">
        <p14:creationId xmlns:p14="http://schemas.microsoft.com/office/powerpoint/2010/main" val="7081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Module for creating an Excel spreadsheet with Python: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xlsxwriter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Documentation: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	http</a:t>
            </a:r>
            <a:r>
              <a:rPr lang="en-US" dirty="0">
                <a:solidFill>
                  <a:srgbClr val="002060"/>
                </a:solidFill>
              </a:rPr>
              <a:t>://xlsxwriter.readthedocs.io/index.html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Creating an Excel Workbook</a:t>
            </a:r>
          </a:p>
        </p:txBody>
      </p:sp>
    </p:spTree>
    <p:extLst>
      <p:ext uri="{BB962C8B-B14F-4D97-AF65-F5344CB8AC3E}">
        <p14:creationId xmlns:p14="http://schemas.microsoft.com/office/powerpoint/2010/main" val="25033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Creating a new Excel workbook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workbook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xlsxwriter.Workbook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('[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file name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]')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xlsxwriter.Workbook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([variable with filename])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Creating an Excel Workbook</a:t>
            </a:r>
          </a:p>
        </p:txBody>
      </p:sp>
    </p:spTree>
    <p:extLst>
      <p:ext uri="{BB962C8B-B14F-4D97-AF65-F5344CB8AC3E}">
        <p14:creationId xmlns:p14="http://schemas.microsoft.com/office/powerpoint/2010/main" val="28579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  <a:p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Currently recommended when creating 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reports</a:t>
            </a:r>
          </a:p>
          <a:p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CANNOT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modify data (no create, delete, or 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update)</a:t>
            </a:r>
          </a:p>
          <a:p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Some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data doesn’t live in the PostgreSQL database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Sierra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APIs</a:t>
            </a:r>
          </a:p>
          <a:p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Actively being developed but currently has some significant 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gaps</a:t>
            </a:r>
          </a:p>
          <a:p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Results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are currently significantly slower than 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  <a:p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Create, Update, and Delete selected data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Create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List is designed as a standalone tool 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will </a:t>
            </a: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not work well for automating reports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Your Query (</a:t>
            </a:r>
            <a:r>
              <a:rPr lang="en-US" dirty="0" smtClean="0"/>
              <a:t>Sierra)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Creating a new worksheet for our workbook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workbook.add_worksheet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Creating an Excel Worksheet</a:t>
            </a:r>
          </a:p>
        </p:txBody>
      </p:sp>
    </p:spTree>
    <p:extLst>
      <p:ext uri="{BB962C8B-B14F-4D97-AF65-F5344CB8AC3E}">
        <p14:creationId xmlns:p14="http://schemas.microsoft.com/office/powerpoint/2010/main" val="21856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Change worksheet to landscape view (default is portrait)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worksheet.set_landscape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When printing, print the grid lines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worksheet.hide_gridlines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(0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Excel Formatting</a:t>
            </a:r>
          </a:p>
        </p:txBody>
      </p:sp>
    </p:spTree>
    <p:extLst>
      <p:ext uri="{BB962C8B-B14F-4D97-AF65-F5344CB8AC3E}">
        <p14:creationId xmlns:p14="http://schemas.microsoft.com/office/powerpoint/2010/main" val="19734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General syntax to specify cell formatting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workbook.add_format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({})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Make dates appear as mm/</a:t>
            </a:r>
            <a:r>
              <a:rPr lang="en-US" dirty="0" err="1">
                <a:solidFill>
                  <a:srgbClr val="002060"/>
                </a:solidFill>
              </a:rPr>
              <a:t>dd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yy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workbook.add_format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({'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num_format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 : 'mm/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dd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yy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'})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Make the text within a cell wrap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workbook.add_format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({'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text_wrap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 : True})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Add Cell Formatting</a:t>
            </a:r>
          </a:p>
        </p:txBody>
      </p:sp>
    </p:spTree>
    <p:extLst>
      <p:ext uri="{BB962C8B-B14F-4D97-AF65-F5344CB8AC3E}">
        <p14:creationId xmlns:p14="http://schemas.microsoft.com/office/powerpoint/2010/main" val="10547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Align text at the top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workbook.add_format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({'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valign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 : 'top'})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Make the font bold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workbook.add_format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({'bold' : True})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Combine multiple formats together with a comma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workbook.add_format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({'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valign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 : 'top', 'bold' : True})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Add Cell Formatting</a:t>
            </a:r>
          </a:p>
        </p:txBody>
      </p:sp>
    </p:spTree>
    <p:extLst>
      <p:ext uri="{BB962C8B-B14F-4D97-AF65-F5344CB8AC3E}">
        <p14:creationId xmlns:p14="http://schemas.microsoft.com/office/powerpoint/2010/main" val="39376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Specifying a column's width </a:t>
            </a:r>
            <a:r>
              <a:rPr lang="en-US" dirty="0" smtClean="0">
                <a:solidFill>
                  <a:srgbClr val="002060"/>
                </a:solidFill>
              </a:rPr>
              <a:t>manually using "A1 Notation"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worksheet.set_column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('[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first 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column:last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column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]',[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column width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For example, if we wanted to set just column C to a width of 12.71, it would look like this.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worksheet.set_column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('C:C',12.71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An alternative is to use a zero based index which we will use later when populating the data: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xlsxwriter.readthedocs.io/working_with_cell_notation.html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</a:t>
            </a:r>
            <a:r>
              <a:rPr lang="en-US" dirty="0" smtClean="0"/>
              <a:t>Changing Column Widths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Inserting a worksheet header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worksheet.set_header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('[header content]')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Basic Header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worksheet.set_header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('Weekly New List')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Lots of header customization options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http://xlsxwriter.readthedocs.io/page_setup.html#worksheet-set-header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Worksheet Header</a:t>
            </a:r>
          </a:p>
        </p:txBody>
      </p:sp>
    </p:spTree>
    <p:extLst>
      <p:ext uri="{BB962C8B-B14F-4D97-AF65-F5344CB8AC3E}">
        <p14:creationId xmlns:p14="http://schemas.microsoft.com/office/powerpoint/2010/main" val="13877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Adding Labels for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Columns: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worksheet.write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('[column row]',[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content],[optional formatting])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An example using the </a:t>
            </a:r>
            <a:r>
              <a:rPr lang="en-US" dirty="0" err="1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eformatlabel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we defined earlier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worksheet.write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('B1',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'Location',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eformatlabel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Column Labels</a:t>
            </a:r>
          </a:p>
        </p:txBody>
      </p:sp>
    </p:spTree>
    <p:extLst>
      <p:ext uri="{BB962C8B-B14F-4D97-AF65-F5344CB8AC3E}">
        <p14:creationId xmlns:p14="http://schemas.microsoft.com/office/powerpoint/2010/main" val="41666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Useful when making the script do the hard work.</a:t>
            </a:r>
          </a:p>
          <a:p>
            <a:pPr marL="0" indent="0">
              <a:buNone/>
            </a:pPr>
            <a:endParaRPr lang="en-US" dirty="0" smtClean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</a:t>
            </a:r>
            <a:r>
              <a:rPr lang="en-US" dirty="0" smtClean="0"/>
              <a:t>Writing Data with Row-Column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A1 Notation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worksheet.write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('B1', 'Location',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eformatlabel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Row-Column Notation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worksheet.write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(0, 1, 'Location',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eformatlabel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Columns start at 0 which is why Excel column B, the 2nd column,</a:t>
            </a: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is referred to by a 1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Also, whereas A1 notation references column and then row,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Row-Column notation references row and then column.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</a:t>
            </a:r>
            <a:r>
              <a:rPr lang="en-US" dirty="0" smtClean="0"/>
              <a:t>A1 vs Row-Column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Allows us to do the same thing repeatedly</a:t>
            </a: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We use a for loop to write every row of data to the spreadsheet.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For Loop</a:t>
            </a:r>
          </a:p>
        </p:txBody>
      </p:sp>
    </p:spTree>
    <p:extLst>
      <p:ext uri="{BB962C8B-B14F-4D97-AF65-F5344CB8AC3E}">
        <p14:creationId xmlns:p14="http://schemas.microsoft.com/office/powerpoint/2010/main" val="41326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SQL Searching in the Find Tool, or How to Find What You Didn't Know You Could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presented by JT Whitfield and Renee Patterson (Polaris</a:t>
            </a: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4/25/2018 4:30 PM – 5:30 PM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Oceans 1 &amp; 2</a:t>
            </a:r>
            <a:endParaRPr lang="en-US" dirty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 Gentle Introduction to Sierra SQL presented by Phil Shirley (Sierra)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4/26/2018 9:00AM – 10:00AM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Odyssey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the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What opens must be closed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workbook.close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Closing the Workbook</a:t>
            </a:r>
          </a:p>
        </p:txBody>
      </p:sp>
    </p:spTree>
    <p:extLst>
      <p:ext uri="{BB962C8B-B14F-4D97-AF65-F5344CB8AC3E}">
        <p14:creationId xmlns:p14="http://schemas.microsoft.com/office/powerpoint/2010/main" val="17518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 variable is a name that can refer to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You choose what information is assigned to your variable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There are different types of variables such as strings, integers, and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lists. Unlike some other languages, Python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tries to figure out what type of information you are providing automatically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Python Script: Variables</a:t>
            </a:r>
          </a:p>
        </p:txBody>
      </p:sp>
    </p:spTree>
    <p:extLst>
      <p:ext uri="{BB962C8B-B14F-4D97-AF65-F5344CB8AC3E}">
        <p14:creationId xmlns:p14="http://schemas.microsoft.com/office/powerpoint/2010/main" val="42845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Text (strings) on a single line should be enclosed by single or double quotes</a:t>
            </a:r>
          </a:p>
          <a:p>
            <a:pPr marL="0" indent="0">
              <a:buNone/>
            </a:pPr>
            <a:endParaRPr lang="en-US" dirty="0" smtClean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Multi-line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text should start and end with three single or double quotes</a:t>
            </a:r>
          </a:p>
          <a:p>
            <a:pPr marL="0" indent="0">
              <a:buNone/>
            </a:pPr>
            <a:endParaRPr lang="en-US" dirty="0" smtClean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Numbers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, that are treated like numbers, are not enclosed by quotes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Note: It doesn't matter whether you use single or double quotes but be consistent when practical.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Variables</a:t>
            </a:r>
          </a:p>
        </p:txBody>
      </p:sp>
    </p:spTree>
    <p:extLst>
      <p:ext uri="{BB962C8B-B14F-4D97-AF65-F5344CB8AC3E}">
        <p14:creationId xmlns:p14="http://schemas.microsoft.com/office/powerpoint/2010/main" val="15545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Original line: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 =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xlsxwriter.Workbook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('WeeklyNewItem.xlsx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Using a variable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excelfile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= 'WeeklyNewItem.xlsx'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workbook =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xlsxwriter.Workbook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excelfile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Variable Example</a:t>
            </a:r>
          </a:p>
        </p:txBody>
      </p:sp>
    </p:spTree>
    <p:extLst>
      <p:ext uri="{BB962C8B-B14F-4D97-AF65-F5344CB8AC3E}">
        <p14:creationId xmlns:p14="http://schemas.microsoft.com/office/powerpoint/2010/main" val="34734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Modules for sending email: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smtplib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email.mime.multipart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MIMEMultipart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email.mime.base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MIMEBase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email.mime.text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MIMEText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email.utils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formatdate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from email import encoders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Setting up Email</a:t>
            </a:r>
          </a:p>
        </p:txBody>
      </p:sp>
    </p:spTree>
    <p:extLst>
      <p:ext uri="{BB962C8B-B14F-4D97-AF65-F5344CB8AC3E}">
        <p14:creationId xmlns:p14="http://schemas.microsoft.com/office/powerpoint/2010/main" val="26594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server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user (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sometimes)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password (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sometimes)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port (often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25)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Subject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Message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What info is needed for email?</a:t>
            </a:r>
          </a:p>
        </p:txBody>
      </p:sp>
    </p:spTree>
    <p:extLst>
      <p:ext uri="{BB962C8B-B14F-4D97-AF65-F5344CB8AC3E}">
        <p14:creationId xmlns:p14="http://schemas.microsoft.com/office/powerpoint/2010/main" val="29444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server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user (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sometimes)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password (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sometimes)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port (often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25)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Subject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Message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What info is needed for email?</a:t>
            </a:r>
          </a:p>
        </p:txBody>
      </p:sp>
    </p:spTree>
    <p:extLst>
      <p:ext uri="{BB962C8B-B14F-4D97-AF65-F5344CB8AC3E}">
        <p14:creationId xmlns:p14="http://schemas.microsoft.com/office/powerpoint/2010/main" val="29397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Creating the email message</a:t>
            </a:r>
          </a:p>
        </p:txBody>
      </p:sp>
    </p:spTree>
    <p:extLst>
      <p:ext uri="{BB962C8B-B14F-4D97-AF65-F5344CB8AC3E}">
        <p14:creationId xmlns:p14="http://schemas.microsoft.com/office/powerpoint/2010/main" val="3225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Sending the Email Message</a:t>
            </a:r>
          </a:p>
        </p:txBody>
      </p:sp>
    </p:spTree>
    <p:extLst>
      <p:ext uri="{BB962C8B-B14F-4D97-AF65-F5344CB8AC3E}">
        <p14:creationId xmlns:p14="http://schemas.microsoft.com/office/powerpoint/2010/main" val="16710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Windows bat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files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https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://www.makeuseof.com/tag/write-simple-batch-bat-file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Task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Scheduler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https://www.digitalcitizen.life/how-create-task-basic-task-wizard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Automating!</a:t>
            </a:r>
          </a:p>
        </p:txBody>
      </p:sp>
    </p:spTree>
    <p:extLst>
      <p:ext uri="{BB962C8B-B14F-4D97-AF65-F5344CB8AC3E}">
        <p14:creationId xmlns:p14="http://schemas.microsoft.com/office/powerpoint/2010/main" val="41096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Staff time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Allow more time for other things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Will work while staff is on vacation</a:t>
            </a:r>
          </a:p>
          <a:p>
            <a:r>
              <a:rPr lang="en-US" dirty="0">
                <a:solidFill>
                  <a:srgbClr val="002060"/>
                </a:solidFill>
              </a:rPr>
              <a:t>Reduces boring work</a:t>
            </a:r>
          </a:p>
          <a:p>
            <a:r>
              <a:rPr lang="en-US" dirty="0">
                <a:solidFill>
                  <a:srgbClr val="002060"/>
                </a:solidFill>
              </a:rPr>
              <a:t>Reports are delivered on a consistent schedule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Automate?</a:t>
            </a:r>
          </a:p>
        </p:txBody>
      </p:sp>
    </p:spTree>
    <p:extLst>
      <p:ext uri="{BB962C8B-B14F-4D97-AF65-F5344CB8AC3E}">
        <p14:creationId xmlns:p14="http://schemas.microsoft.com/office/powerpoint/2010/main" val="32418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Plain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text file that has a bat extension and contains command prompt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instructions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Parts of the bat file for automating a Python script: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@echo off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Python location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Your program's location</a:t>
            </a:r>
          </a:p>
          <a:p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Figure out where Python is installed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Open </a:t>
            </a:r>
            <a:r>
              <a:rPr lang="en-US" dirty="0" err="1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cmd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Type 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where 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python</a:t>
            </a:r>
          </a:p>
          <a:p>
            <a:pPr marL="0" indent="0">
              <a:buNone/>
            </a:pP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Automating: Windows bat file</a:t>
            </a:r>
          </a:p>
        </p:txBody>
      </p:sp>
    </p:spTree>
    <p:extLst>
      <p:ext uri="{BB962C8B-B14F-4D97-AF65-F5344CB8AC3E}">
        <p14:creationId xmlns:p14="http://schemas.microsoft.com/office/powerpoint/2010/main" val="10891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Click Windows icon and search for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Task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Scheduler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Under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Actions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choose to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Create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Task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Provide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Triggers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tab and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New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to choose the schedule (make sure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Enabled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checked)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Actions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tab and choose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New</a:t>
            </a:r>
            <a:endParaRPr lang="en-US" dirty="0" smtClean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Action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Start a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Browse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where </a:t>
            </a:r>
            <a:r>
              <a:rPr lang="en-US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your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program is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stored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Make sure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Start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in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includes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the path to your program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Automating: Task Scheduler</a:t>
            </a:r>
          </a:p>
        </p:txBody>
      </p:sp>
    </p:spTree>
    <p:extLst>
      <p:ext uri="{BB962C8B-B14F-4D97-AF65-F5344CB8AC3E}">
        <p14:creationId xmlns:p14="http://schemas.microsoft.com/office/powerpoint/2010/main" val="30798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If you have gotten to this point,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below are some other similar reports. Swap out the SQL, change the column widths and labels, and it's a new report: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New Item to Old Item lists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Items Lost and Paid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High Demand Holds, the way you want them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Data cleanup (wrong </a:t>
            </a:r>
            <a:r>
              <a:rPr lang="en-US" dirty="0" err="1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itypes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, wrong </a:t>
            </a:r>
            <a:r>
              <a:rPr lang="en-US" dirty="0" err="1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icodes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, wrong </a:t>
            </a:r>
            <a:r>
              <a:rPr lang="en-US" dirty="0" err="1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bcodes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Weekly Stats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Items taking too long to be processed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Items renewed an excessive number of times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Reports</a:t>
            </a:r>
          </a:p>
        </p:txBody>
      </p:sp>
    </p:spTree>
    <p:extLst>
      <p:ext uri="{BB962C8B-B14F-4D97-AF65-F5344CB8AC3E}">
        <p14:creationId xmlns:p14="http://schemas.microsoft.com/office/powerpoint/2010/main" val="38315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Start with a goal but do little bits at a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time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your error messages (results from Stack Overflow are particular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good)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Double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check sample code matches your Python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version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Don’t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try to be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perfect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Ask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help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Be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persistent </a:t>
            </a:r>
          </a:p>
          <a:p>
            <a:pPr marL="0" indent="0">
              <a:buNone/>
            </a:pP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Tips</a:t>
            </a:r>
          </a:p>
        </p:txBody>
      </p:sp>
    </p:spTree>
    <p:extLst>
      <p:ext uri="{BB962C8B-B14F-4D97-AF65-F5344CB8AC3E}">
        <p14:creationId xmlns:p14="http://schemas.microsoft.com/office/powerpoint/2010/main" val="216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Python Crash Course by Eric </a:t>
            </a:r>
            <a:r>
              <a:rPr lang="en-US" dirty="0" err="1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Matthes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- My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favorite Python book so far</a:t>
            </a:r>
          </a:p>
          <a:p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Google</a:t>
            </a:r>
          </a:p>
          <a:p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Stack Overflow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- https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://stackoverflow.com/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- One 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of the best places to find answers to programming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Resources and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6003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Windows doesn't always handle Unicode nicely. If you try printing database results and end up with an ugly error message, it may be Windows, not your code.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error message might look something like this: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UnicodeEncodeError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'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charmap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' codec can't encode character '\u012b' in position 25232: character map to &lt;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underfined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If so, try changing the console to use UTF-8.  At the windows command line enter: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chcp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65001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Press enter and then try running your script again.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Printing Unicode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Create an app specific </a:t>
            </a: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password:</a:t>
            </a:r>
            <a:endParaRPr lang="en-US" dirty="0">
              <a:solidFill>
                <a:srgbClr val="012D40"/>
              </a:solidFill>
              <a:latin typeface="Futura Medium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myaccount.google.com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Sign-in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&amp;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Scroll down and click on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App passwords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Click the </a:t>
            </a:r>
            <a:r>
              <a:rPr lang="en-US" b="1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app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dropdown and choose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Mail</a:t>
            </a:r>
          </a:p>
          <a:p>
            <a:r>
              <a:rPr lang="en-US" dirty="0" smtClean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Click the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Select device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dropdown and choose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 and enter a good description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b="1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Generate</a:t>
            </a:r>
          </a:p>
          <a:p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Copy the password given, without spaces, into your Python script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Sending from Gmail with 2FA</a:t>
            </a:r>
          </a:p>
        </p:txBody>
      </p:sp>
    </p:spTree>
    <p:extLst>
      <p:ext uri="{BB962C8B-B14F-4D97-AF65-F5344CB8AC3E}">
        <p14:creationId xmlns:p14="http://schemas.microsoft.com/office/powerpoint/2010/main" val="33519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Add additional variables: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emailuser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 '[your 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gmail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address]'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emailpass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= '[your 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newly generated 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password]'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emailport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'587'</a:t>
            </a:r>
            <a:endParaRPr lang="en-US" b="1" dirty="0">
              <a:solidFill>
                <a:srgbClr val="012D40"/>
              </a:solidFill>
              <a:latin typeface="Courier New" panose="02070309020205020404" pitchFamily="49" charset="0"/>
              <a:ea typeface="Segoe UI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Sending from Gmail with 2FA</a:t>
            </a:r>
          </a:p>
        </p:txBody>
      </p:sp>
    </p:spTree>
    <p:extLst>
      <p:ext uri="{BB962C8B-B14F-4D97-AF65-F5344CB8AC3E}">
        <p14:creationId xmlns:p14="http://schemas.microsoft.com/office/powerpoint/2010/main" val="17987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2"/>
            <a:ext cx="11418888" cy="4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12D40"/>
                </a:solidFill>
                <a:latin typeface="Futura Medium"/>
                <a:ea typeface="Segoe UI" panose="020B0502040204020203" pitchFamily="34" charset="0"/>
                <a:cs typeface="Segoe UI" panose="020B0502040204020203" pitchFamily="34" charset="0"/>
              </a:rPr>
              <a:t>Add to send email: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smtp.ehlo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smtp.starttls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smtp.login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emailuser,emailpass</a:t>
            </a:r>
            <a:r>
              <a:rPr lang="en-US" b="1" dirty="0">
                <a:solidFill>
                  <a:srgbClr val="012D40"/>
                </a:solidFill>
                <a:latin typeface="Courier New" panose="02070309020205020404" pitchFamily="49" charset="0"/>
                <a:ea typeface="Segoe UI" panose="020B0502040204020203" pitchFamily="34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Python: Sending from Gmail with 2FA</a:t>
            </a:r>
          </a:p>
        </p:txBody>
      </p:sp>
    </p:spTree>
    <p:extLst>
      <p:ext uri="{BB962C8B-B14F-4D97-AF65-F5344CB8AC3E}">
        <p14:creationId xmlns:p14="http://schemas.microsoft.com/office/powerpoint/2010/main" val="27791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Manually Create the Report</a:t>
            </a:r>
          </a:p>
        </p:txBody>
      </p:sp>
      <p:graphicFrame>
        <p:nvGraphicFramePr>
          <p:cNvPr id="5" name="Table 3"/>
          <p:cNvGraphicFramePr/>
          <p:nvPr>
            <p:extLst>
              <p:ext uri="{D42A27DB-BD31-4B8C-83A1-F6EECF244321}">
                <p14:modId xmlns:p14="http://schemas.microsoft.com/office/powerpoint/2010/main" val="2233154521"/>
              </p:ext>
            </p:extLst>
          </p:nvPr>
        </p:nvGraphicFramePr>
        <p:xfrm>
          <a:off x="290160" y="1217559"/>
          <a:ext cx="9406995" cy="5013912"/>
        </p:xfrm>
        <a:graphic>
          <a:graphicData uri="http://schemas.openxmlformats.org/drawingml/2006/table">
            <a:tbl>
              <a:tblPr/>
              <a:tblGrid>
                <a:gridCol w="5511020"/>
                <a:gridCol w="1886745"/>
                <a:gridCol w="2009230"/>
              </a:tblGrid>
              <a:tr h="48021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</a:rPr>
                        <a:t>Task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"/>
                        </a:rPr>
                        <a:t>One Time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"/>
                        </a:rPr>
                        <a:t>Every Time</a:t>
                      </a:r>
                      <a:endParaRPr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Report Requirements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Write/Refine SQL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Open pgAdmin, Connect to DB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Open SQL session and copy SQL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Execute and save data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Open Excel and format worksheet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Import data and save results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566712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Email to staff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x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 the Report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252528967"/>
              </p:ext>
            </p:extLst>
          </p:nvPr>
        </p:nvGraphicFramePr>
        <p:xfrm>
          <a:off x="279360" y="1197507"/>
          <a:ext cx="9067840" cy="4988800"/>
        </p:xfrm>
        <a:graphic>
          <a:graphicData uri="http://schemas.openxmlformats.org/drawingml/2006/table">
            <a:tbl>
              <a:tblPr/>
              <a:tblGrid>
                <a:gridCol w="5311867"/>
                <a:gridCol w="1818648"/>
                <a:gridCol w="1937325"/>
              </a:tblGrid>
              <a:tr h="49888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/>
                        </a:rPr>
                        <a:t>Task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"/>
                        </a:rPr>
                        <a:t>One Time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"/>
                        </a:rPr>
                        <a:t>Every Time</a:t>
                      </a:r>
                      <a:endParaRPr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Report Requirements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Write/Refine SQL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Open pgAdmin, Connect to DB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Open SQL session and copy SQL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Execute and save data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Open Excel and format worksheet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Import data and save results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Email to staff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80"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Create Batch file and Setup Task Scheduler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1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Pull a list of new items, insert into a nicely formatted spreadsheet, and then email to staff.  This requires:</a:t>
            </a:r>
          </a:p>
          <a:p>
            <a:r>
              <a:rPr lang="en-US" dirty="0">
                <a:solidFill>
                  <a:srgbClr val="002060"/>
                </a:solidFill>
              </a:rPr>
              <a:t>Connecting to a database</a:t>
            </a:r>
          </a:p>
          <a:p>
            <a:r>
              <a:rPr lang="en-US" dirty="0">
                <a:solidFill>
                  <a:srgbClr val="002060"/>
                </a:solidFill>
              </a:rPr>
              <a:t>Querying the database with SQL</a:t>
            </a:r>
          </a:p>
          <a:p>
            <a:r>
              <a:rPr lang="en-US" dirty="0">
                <a:solidFill>
                  <a:srgbClr val="002060"/>
                </a:solidFill>
              </a:rPr>
              <a:t>Creating the spreadsheet</a:t>
            </a:r>
          </a:p>
          <a:p>
            <a:r>
              <a:rPr lang="en-US" dirty="0">
                <a:solidFill>
                  <a:srgbClr val="002060"/>
                </a:solidFill>
              </a:rPr>
              <a:t>Importing data into the spreadsheet</a:t>
            </a:r>
          </a:p>
          <a:p>
            <a:r>
              <a:rPr lang="en-US" dirty="0">
                <a:solidFill>
                  <a:srgbClr val="002060"/>
                </a:solidFill>
              </a:rPr>
              <a:t>Creating an email</a:t>
            </a:r>
          </a:p>
          <a:p>
            <a:r>
              <a:rPr lang="en-US" dirty="0">
                <a:solidFill>
                  <a:srgbClr val="002060"/>
                </a:solidFill>
              </a:rPr>
              <a:t>Sending the email</a:t>
            </a:r>
          </a:p>
          <a:p>
            <a:r>
              <a:rPr lang="en-US" dirty="0">
                <a:solidFill>
                  <a:srgbClr val="002060"/>
                </a:solidFill>
              </a:rPr>
              <a:t>Automate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I want to do?</a:t>
            </a:r>
          </a:p>
        </p:txBody>
      </p:sp>
    </p:spTree>
    <p:extLst>
      <p:ext uri="{BB962C8B-B14F-4D97-AF65-F5344CB8AC3E}">
        <p14:creationId xmlns:p14="http://schemas.microsoft.com/office/powerpoint/2010/main" val="6429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Python </a:t>
            </a:r>
            <a:r>
              <a:rPr lang="en-US" dirty="0" smtClean="0">
                <a:solidFill>
                  <a:srgbClr val="002060"/>
                </a:solidFill>
              </a:rPr>
              <a:t>3.6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Better than version 2 if </a:t>
            </a:r>
            <a:r>
              <a:rPr lang="en-US" dirty="0">
                <a:solidFill>
                  <a:srgbClr val="002060"/>
                </a:solidFill>
              </a:rPr>
              <a:t>learning Python for the first </a:t>
            </a:r>
            <a:r>
              <a:rPr lang="en-US" dirty="0" smtClean="0">
                <a:solidFill>
                  <a:srgbClr val="002060"/>
                </a:solidFill>
              </a:rPr>
              <a:t>time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Much </a:t>
            </a:r>
            <a:r>
              <a:rPr lang="en-US" dirty="0">
                <a:solidFill>
                  <a:srgbClr val="002060"/>
                </a:solidFill>
              </a:rPr>
              <a:t>better </a:t>
            </a:r>
            <a:r>
              <a:rPr lang="en-US" dirty="0" err="1">
                <a:solidFill>
                  <a:srgbClr val="002060"/>
                </a:solidFill>
              </a:rPr>
              <a:t>unicode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support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Anaconda Distribution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Contains </a:t>
            </a:r>
            <a:r>
              <a:rPr lang="en-US" dirty="0">
                <a:solidFill>
                  <a:srgbClr val="002060"/>
                </a:solidFill>
              </a:rPr>
              <a:t>many useful Python packages (add-ins) </a:t>
            </a:r>
            <a:r>
              <a:rPr lang="en-US" dirty="0" smtClean="0">
                <a:solidFill>
                  <a:srgbClr val="002060"/>
                </a:solidFill>
              </a:rPr>
              <a:t>already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Pip </a:t>
            </a:r>
            <a:r>
              <a:rPr lang="en-US" dirty="0">
                <a:solidFill>
                  <a:srgbClr val="002060"/>
                </a:solidFill>
              </a:rPr>
              <a:t>OR </a:t>
            </a:r>
            <a:r>
              <a:rPr lang="en-US" dirty="0" err="1" smtClean="0">
                <a:solidFill>
                  <a:srgbClr val="002060"/>
                </a:solidFill>
              </a:rPr>
              <a:t>Conda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Used </a:t>
            </a:r>
            <a:r>
              <a:rPr lang="en-US" dirty="0">
                <a:solidFill>
                  <a:srgbClr val="002060"/>
                </a:solidFill>
              </a:rPr>
              <a:t>for installing additional packages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Installing Python</a:t>
            </a:r>
          </a:p>
        </p:txBody>
      </p:sp>
    </p:spTree>
    <p:extLst>
      <p:ext uri="{BB962C8B-B14F-4D97-AF65-F5344CB8AC3E}">
        <p14:creationId xmlns:p14="http://schemas.microsoft.com/office/powerpoint/2010/main" val="6095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UG 2018 1">
      <a:dk1>
        <a:srgbClr val="012C40"/>
      </a:dk1>
      <a:lt1>
        <a:srgbClr val="FFFFFF"/>
      </a:lt1>
      <a:dk2>
        <a:srgbClr val="98C73B"/>
      </a:dk2>
      <a:lt2>
        <a:srgbClr val="878787"/>
      </a:lt2>
      <a:accent1>
        <a:srgbClr val="00AECD"/>
      </a:accent1>
      <a:accent2>
        <a:srgbClr val="878787"/>
      </a:accent2>
      <a:accent3>
        <a:srgbClr val="98C73B"/>
      </a:accent3>
      <a:accent4>
        <a:srgbClr val="012C40"/>
      </a:accent4>
      <a:accent5>
        <a:srgbClr val="F69E1B"/>
      </a:accent5>
      <a:accent6>
        <a:srgbClr val="FEFFFF"/>
      </a:accent6>
      <a:hlink>
        <a:srgbClr val="00B1D0"/>
      </a:hlink>
      <a:folHlink>
        <a:srgbClr val="954F72"/>
      </a:folHlink>
    </a:clrScheme>
    <a:fontScheme name="Futura">
      <a:majorFont>
        <a:latin typeface="Futur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utur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2036</Words>
  <Application>Microsoft Office PowerPoint</Application>
  <PresentationFormat>Custom</PresentationFormat>
  <Paragraphs>492</Paragraphs>
  <Slides>59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Automating Reports  with Python</vt:lpstr>
      <vt:lpstr>Automating Reports with Python: Agenda</vt:lpstr>
      <vt:lpstr>Writing Your Query (Sierra)</vt:lpstr>
      <vt:lpstr>Writing the SQL</vt:lpstr>
      <vt:lpstr>Why Automate?</vt:lpstr>
      <vt:lpstr>Manually Create the Report</vt:lpstr>
      <vt:lpstr>Automate the Report</vt:lpstr>
      <vt:lpstr>What do I want to do?</vt:lpstr>
      <vt:lpstr>Installing Python</vt:lpstr>
      <vt:lpstr>Installing Python: Anaconda</vt:lpstr>
      <vt:lpstr>Installing Python: Anaconda</vt:lpstr>
      <vt:lpstr>Installing Python: Anaconda</vt:lpstr>
      <vt:lpstr>Installing Python: Anaconda</vt:lpstr>
      <vt:lpstr>Interactive Shell</vt:lpstr>
      <vt:lpstr>Editors: Any Plain Text Editor</vt:lpstr>
      <vt:lpstr>Running a Script</vt:lpstr>
      <vt:lpstr>Python: Shebang Line</vt:lpstr>
      <vt:lpstr>Python: Docstring</vt:lpstr>
      <vt:lpstr>Python: Comments</vt:lpstr>
      <vt:lpstr>Python: Packages</vt:lpstr>
      <vt:lpstr>Python: Missing Packages</vt:lpstr>
      <vt:lpstr>Python: Packages</vt:lpstr>
      <vt:lpstr>Python: Packages</vt:lpstr>
      <vt:lpstr>Python: SQL Server (Polaris people)</vt:lpstr>
      <vt:lpstr>Python: Connecting to PostegrSQL (back to Sierra)</vt:lpstr>
      <vt:lpstr>Python: SQL</vt:lpstr>
      <vt:lpstr>Python: SQL</vt:lpstr>
      <vt:lpstr>Python: Creating an Excel Workbook</vt:lpstr>
      <vt:lpstr>Python: Creating an Excel Workbook</vt:lpstr>
      <vt:lpstr>Python: Creating an Excel Worksheet</vt:lpstr>
      <vt:lpstr>Python: Excel Formatting</vt:lpstr>
      <vt:lpstr>Python: Add Cell Formatting</vt:lpstr>
      <vt:lpstr>Python: Add Cell Formatting</vt:lpstr>
      <vt:lpstr>Python: Changing Column Widths</vt:lpstr>
      <vt:lpstr>Python: Worksheet Header</vt:lpstr>
      <vt:lpstr>Python: Column Labels</vt:lpstr>
      <vt:lpstr>Python: Writing Data with Row-Column Notation</vt:lpstr>
      <vt:lpstr>Python: A1 vs Row-Column Notation</vt:lpstr>
      <vt:lpstr>Python: For Loop</vt:lpstr>
      <vt:lpstr>Python: Closing the Workbook</vt:lpstr>
      <vt:lpstr>Creating a Python Script: Variables</vt:lpstr>
      <vt:lpstr>Python: Variables</vt:lpstr>
      <vt:lpstr>Python: Variable Example</vt:lpstr>
      <vt:lpstr>Python: Setting up Email</vt:lpstr>
      <vt:lpstr>Python: What info is needed for email?</vt:lpstr>
      <vt:lpstr>Python: What info is needed for email?</vt:lpstr>
      <vt:lpstr>Python: Creating the email message</vt:lpstr>
      <vt:lpstr>Python: Sending the Email Message</vt:lpstr>
      <vt:lpstr>Automating!</vt:lpstr>
      <vt:lpstr>Automating: Windows bat file</vt:lpstr>
      <vt:lpstr>Automating: Task Scheduler</vt:lpstr>
      <vt:lpstr>Similar Reports</vt:lpstr>
      <vt:lpstr>Programming Tips</vt:lpstr>
      <vt:lpstr>Additional Resources and Troubleshooting</vt:lpstr>
      <vt:lpstr>Questions?</vt:lpstr>
      <vt:lpstr>Printing Unicode</vt:lpstr>
      <vt:lpstr>Python: Sending from Gmail with 2FA</vt:lpstr>
      <vt:lpstr>Python: Sending from Gmail with 2FA</vt:lpstr>
      <vt:lpstr>Python: Sending from Gmail with 2FA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2018-04-19T18:31:26Z</dcterms:created>
  <dcterms:modified xsi:type="dcterms:W3CDTF">2018-04-24T16:29:12Z</dcterms:modified>
</cp:coreProperties>
</file>